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03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2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54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415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0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556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802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83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99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580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50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D23E6-F553-4F86-B4C5-60F6AECCA9AD}" type="datetimeFigureOut">
              <a:rPr lang="ru-RU" smtClean="0"/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A4602-EE73-438D-8C8D-21F7AFF6A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3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ня\Downloads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32656"/>
            <a:ext cx="871296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83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65478"/>
            <a:ext cx="7992888" cy="4571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>
                <a:solidFill>
                  <a:srgbClr val="7030A0"/>
                </a:solidFill>
                <a:ea typeface="Calibri"/>
                <a:cs typeface="Times New Roman"/>
              </a:rPr>
              <a:t>Однородные члены предложения</a:t>
            </a:r>
            <a:r>
              <a:rPr lang="ru-RU" sz="2400" dirty="0">
                <a:solidFill>
                  <a:srgbClr val="7030A0"/>
                </a:solidFill>
                <a:ea typeface="Calibri"/>
                <a:cs typeface="Times New Roman"/>
              </a:rPr>
              <a:t> </a:t>
            </a:r>
            <a:r>
              <a:rPr lang="ru-RU" sz="2400" dirty="0">
                <a:ea typeface="Calibri"/>
                <a:cs typeface="Times New Roman"/>
              </a:rPr>
              <a:t>–  это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 главные и второстепенные члены предложения, которые относятся к </a:t>
            </a:r>
            <a:r>
              <a:rPr lang="ru-RU" sz="2400" b="1" dirty="0">
                <a:ea typeface="Calibri"/>
                <a:cs typeface="Times New Roman"/>
              </a:rPr>
              <a:t>одному </a:t>
            </a:r>
            <a:r>
              <a:rPr lang="ru-RU" sz="2400" dirty="0">
                <a:ea typeface="Calibri"/>
                <a:cs typeface="Times New Roman"/>
              </a:rPr>
              <a:t>и тому же </a:t>
            </a:r>
            <a:r>
              <a:rPr lang="ru-RU" sz="2400" b="1" dirty="0">
                <a:ea typeface="Calibri"/>
                <a:cs typeface="Times New Roman"/>
              </a:rPr>
              <a:t>слову</a:t>
            </a:r>
            <a:r>
              <a:rPr lang="ru-RU" sz="2400" dirty="0">
                <a:ea typeface="Calibri"/>
                <a:cs typeface="Times New Roman"/>
              </a:rPr>
              <a:t> и </a:t>
            </a:r>
            <a:r>
              <a:rPr lang="ru-RU" sz="2400" b="1" dirty="0">
                <a:ea typeface="Calibri"/>
                <a:cs typeface="Times New Roman"/>
              </a:rPr>
              <a:t>отвечают</a:t>
            </a:r>
            <a:r>
              <a:rPr lang="ru-RU" sz="2400" dirty="0">
                <a:ea typeface="Calibri"/>
                <a:cs typeface="Times New Roman"/>
              </a:rPr>
              <a:t> </a:t>
            </a:r>
            <a:r>
              <a:rPr lang="ru-RU" sz="2400" b="1" dirty="0">
                <a:ea typeface="Calibri"/>
                <a:cs typeface="Times New Roman"/>
              </a:rPr>
              <a:t>на один</a:t>
            </a:r>
            <a:r>
              <a:rPr lang="ru-RU" sz="2400" dirty="0">
                <a:ea typeface="Calibri"/>
                <a:cs typeface="Times New Roman"/>
              </a:rPr>
              <a:t> и тот же </a:t>
            </a:r>
            <a:r>
              <a:rPr lang="ru-RU" sz="2400" b="1" dirty="0">
                <a:ea typeface="Calibri"/>
                <a:cs typeface="Times New Roman"/>
              </a:rPr>
              <a:t>вопрос.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Могут соединяться </a:t>
            </a:r>
            <a:r>
              <a:rPr lang="ru-RU" sz="2400" dirty="0">
                <a:ea typeface="Calibri"/>
                <a:cs typeface="Times New Roman"/>
              </a:rPr>
              <a:t>при помощи союзов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И, А, НО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Перед</a:t>
            </a:r>
            <a:r>
              <a:rPr lang="ru-RU" sz="2400" dirty="0">
                <a:solidFill>
                  <a:srgbClr val="000000"/>
                </a:solidFill>
                <a:ea typeface="Calibri"/>
                <a:cs typeface="Times New Roman"/>
              </a:rPr>
              <a:t> союзами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А, НО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/>
                <a:cs typeface="Times New Roman"/>
              </a:rPr>
              <a:t>-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всегда</a:t>
            </a:r>
            <a:r>
              <a:rPr lang="ru-RU" sz="2400" dirty="0">
                <a:solidFill>
                  <a:srgbClr val="000000"/>
                </a:solidFill>
                <a:ea typeface="Calibri"/>
                <a:cs typeface="Times New Roman"/>
              </a:rPr>
              <a:t> ставится  </a:t>
            </a:r>
            <a:r>
              <a:rPr lang="ru-RU" sz="2400" b="1" dirty="0" err="1" smtClean="0">
                <a:solidFill>
                  <a:srgbClr val="FF0000"/>
                </a:solidFill>
                <a:ea typeface="Calibri"/>
                <a:cs typeface="Times New Roman"/>
              </a:rPr>
              <a:t>ставится</a:t>
            </a:r>
            <a:r>
              <a:rPr lang="ru-RU" sz="2400" b="1" dirty="0" smtClean="0">
                <a:solidFill>
                  <a:srgbClr val="FF0000"/>
                </a:solidFill>
                <a:ea typeface="Calibri"/>
                <a:cs typeface="Times New Roman"/>
              </a:rPr>
              <a:t>    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При   одиночном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/>
                <a:cs typeface="Times New Roman"/>
              </a:rPr>
              <a:t>союзе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И</a:t>
            </a:r>
            <a:r>
              <a:rPr lang="ru-RU" sz="2400" dirty="0">
                <a:solidFill>
                  <a:srgbClr val="000000"/>
                </a:solidFill>
                <a:ea typeface="Calibri"/>
                <a:cs typeface="Times New Roman"/>
              </a:rPr>
              <a:t> – </a:t>
            </a:r>
            <a:r>
              <a:rPr lang="ru-RU" sz="2400" b="1" dirty="0">
                <a:solidFill>
                  <a:srgbClr val="000000"/>
                </a:solidFill>
                <a:ea typeface="Calibri"/>
                <a:cs typeface="Times New Roman"/>
              </a:rPr>
              <a:t>запятая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 не ставится!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При повторяющемся </a:t>
            </a:r>
            <a:r>
              <a:rPr lang="ru-RU" sz="2400" b="1" dirty="0">
                <a:ea typeface="Calibri"/>
                <a:cs typeface="Times New Roman"/>
              </a:rPr>
              <a:t>союзе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И – </a:t>
            </a:r>
            <a:r>
              <a:rPr lang="ru-RU" sz="2400" b="1" dirty="0" smtClean="0">
                <a:solidFill>
                  <a:srgbClr val="FF0000"/>
                </a:solidFill>
                <a:ea typeface="Calibri"/>
                <a:cs typeface="Times New Roman"/>
              </a:rPr>
              <a:t>ставится    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Если</a:t>
            </a:r>
            <a:r>
              <a:rPr lang="ru-RU" sz="2400" b="1" dirty="0">
                <a:ea typeface="Calibri"/>
                <a:cs typeface="Times New Roman"/>
              </a:rPr>
              <a:t> между однородными членами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нет союзов – </a:t>
            </a:r>
            <a:r>
              <a:rPr lang="ru-RU" sz="2400" b="1" dirty="0" smtClean="0">
                <a:ea typeface="Calibri"/>
                <a:cs typeface="Times New Roman"/>
              </a:rPr>
              <a:t>ставится    </a:t>
            </a:r>
            <a:r>
              <a:rPr lang="ru-RU" sz="2400" b="1" dirty="0" smtClean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,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10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1"/>
            <a:ext cx="871296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31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Зеленая карточка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417638"/>
            <a:ext cx="8640960" cy="517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833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Жёлтая карточка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268760"/>
            <a:ext cx="8712968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5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Красная карточка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196752"/>
            <a:ext cx="864096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980728"/>
            <a:ext cx="806489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36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992888" cy="590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939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208912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5284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52928" cy="61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0147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806489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4056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80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Зеленая карточка</vt:lpstr>
      <vt:lpstr>Жёлтая карточка</vt:lpstr>
      <vt:lpstr>Красная карточка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teacher27</cp:lastModifiedBy>
  <cp:revision>13</cp:revision>
  <dcterms:created xsi:type="dcterms:W3CDTF">2018-10-02T12:11:21Z</dcterms:created>
  <dcterms:modified xsi:type="dcterms:W3CDTF">2018-10-03T07:17:11Z</dcterms:modified>
</cp:coreProperties>
</file>